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0" r:id="rId3"/>
    <p:sldId id="261" r:id="rId4"/>
    <p:sldId id="262" r:id="rId5"/>
  </p:sldIdLst>
  <p:sldSz cx="9144000" cy="6858000" type="screen4x3"/>
  <p:notesSz cx="6797675" cy="987266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786" y="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5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7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0"/>
          <p:cNvSpPr/>
          <p:nvPr/>
        </p:nvSpPr>
        <p:spPr>
          <a:xfrm>
            <a:off x="990600" y="1017588"/>
            <a:ext cx="7178675" cy="4830762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1"/>
          <p:cNvSpPr/>
          <p:nvPr/>
        </p:nvSpPr>
        <p:spPr>
          <a:xfrm>
            <a:off x="990600" y="1009650"/>
            <a:ext cx="7180263" cy="4832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435684">
            <a:off x="769938" y="701675"/>
            <a:ext cx="566737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096196">
            <a:off x="7854950" y="749300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88" y="5357813"/>
            <a:ext cx="12144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900B11-0C9B-4F4E-868F-BDE78798EA4C}" type="datetimeFigureOut">
              <a:rPr lang="de-LU"/>
              <a:pPr>
                <a:defRPr/>
              </a:pPr>
              <a:t>03.04.2016</a:t>
            </a:fld>
            <a:endParaRPr lang="de-L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750" y="5357813"/>
            <a:ext cx="50339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L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475" y="5357813"/>
            <a:ext cx="554038" cy="3651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09181893-F81D-42AF-A341-96B53E2D570B}" type="slidenum">
              <a:rPr lang="de-LU"/>
              <a:pPr>
                <a:defRPr/>
              </a:pPr>
              <a:t>‹#›</a:t>
            </a:fld>
            <a:endParaRPr lang="de-L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5FFA2-2D1F-4D90-B59F-397149E37920}" type="datetimeFigureOut">
              <a:rPr lang="de-LU"/>
              <a:pPr>
                <a:defRPr/>
              </a:pPr>
              <a:t>03.04.2016</a:t>
            </a:fld>
            <a:endParaRPr lang="de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5A8FF-AFE7-450F-91B6-1B5F2E8E9C3E}" type="slidenum">
              <a:rPr lang="de-LU"/>
              <a:pPr>
                <a:defRPr/>
              </a:pPr>
              <a:t>‹#›</a:t>
            </a:fld>
            <a:endParaRPr lang="de-L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2F1D8-E9C8-40C4-A91E-7615B2DB813E}" type="datetimeFigureOut">
              <a:rPr lang="de-LU"/>
              <a:pPr>
                <a:defRPr/>
              </a:pPr>
              <a:t>03.04.2016</a:t>
            </a:fld>
            <a:endParaRPr lang="de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25041-765D-4EC1-9C71-B6933BB5BF6F}" type="slidenum">
              <a:rPr lang="de-LU"/>
              <a:pPr>
                <a:defRPr/>
              </a:pPr>
              <a:t>‹#›</a:t>
            </a:fld>
            <a:endParaRPr lang="de-L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24347-1596-474B-B177-0D576902F69A}" type="datetimeFigureOut">
              <a:rPr lang="de-LU"/>
              <a:pPr>
                <a:defRPr/>
              </a:pPr>
              <a:t>03.04.2016</a:t>
            </a:fld>
            <a:endParaRPr lang="de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E573D-103E-4EA2-8E22-BC827F2BE909}" type="slidenum">
              <a:rPr lang="de-LU"/>
              <a:pPr>
                <a:defRPr/>
              </a:pPr>
              <a:t>‹#›</a:t>
            </a:fld>
            <a:endParaRPr lang="de-L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95E45-AB65-458F-BA19-FF7122A012D5}" type="datetimeFigureOut">
              <a:rPr lang="de-LU"/>
              <a:pPr>
                <a:defRPr/>
              </a:pPr>
              <a:t>03.04.2016</a:t>
            </a:fld>
            <a:endParaRPr lang="de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243C-E4D7-4324-A008-7914C035BE48}" type="slidenum">
              <a:rPr lang="de-LU"/>
              <a:pPr>
                <a:defRPr/>
              </a:pPr>
              <a:t>‹#›</a:t>
            </a:fld>
            <a:endParaRPr lang="de-L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09874-2DEA-4ED3-80E4-DDF722AEDA58}" type="datetimeFigureOut">
              <a:rPr lang="de-LU"/>
              <a:pPr>
                <a:defRPr/>
              </a:pPr>
              <a:t>03.04.2016</a:t>
            </a:fld>
            <a:endParaRPr lang="de-L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L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D87E3-FB15-44BE-92C0-BD72DE758D63}" type="slidenum">
              <a:rPr lang="de-LU"/>
              <a:pPr>
                <a:defRPr/>
              </a:pPr>
              <a:t>‹#›</a:t>
            </a:fld>
            <a:endParaRPr lang="de-L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3DB5A-B575-4ED2-BEC2-F2F9D8F1FB1C}" type="datetimeFigureOut">
              <a:rPr lang="de-LU"/>
              <a:pPr>
                <a:defRPr/>
              </a:pPr>
              <a:t>03.04.2016</a:t>
            </a:fld>
            <a:endParaRPr lang="de-L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L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F05DB-2DEF-4FAF-94CF-32C4547AB450}" type="slidenum">
              <a:rPr lang="de-LU"/>
              <a:pPr>
                <a:defRPr/>
              </a:pPr>
              <a:t>‹#›</a:t>
            </a:fld>
            <a:endParaRPr lang="de-L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58675-3CA6-44A4-A799-060BAF9C5DF8}" type="datetimeFigureOut">
              <a:rPr lang="de-LU"/>
              <a:pPr>
                <a:defRPr/>
              </a:pPr>
              <a:t>03.04.2016</a:t>
            </a:fld>
            <a:endParaRPr lang="de-L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L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D7897-8597-4FF7-9744-D01899B8F10E}" type="slidenum">
              <a:rPr lang="de-LU"/>
              <a:pPr>
                <a:defRPr/>
              </a:pPr>
              <a:t>‹#›</a:t>
            </a:fld>
            <a:endParaRPr lang="de-L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4BD96-8169-48AD-8D0E-2879EA927088}" type="datetimeFigureOut">
              <a:rPr lang="de-LU"/>
              <a:pPr>
                <a:defRPr/>
              </a:pPr>
              <a:t>03.04.2016</a:t>
            </a:fld>
            <a:endParaRPr lang="de-L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L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7F4D6-A0AE-499A-AC9F-E235D58192C4}" type="slidenum">
              <a:rPr lang="de-LU"/>
              <a:pPr>
                <a:defRPr/>
              </a:pPr>
              <a:t>‹#›</a:t>
            </a:fld>
            <a:endParaRPr lang="de-L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8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5"/>
          <p:cNvSpPr/>
          <p:nvPr/>
        </p:nvSpPr>
        <p:spPr>
          <a:xfrm rot="60000">
            <a:off x="4468813" y="604838"/>
            <a:ext cx="3789362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6"/>
          <p:cNvSpPr/>
          <p:nvPr/>
        </p:nvSpPr>
        <p:spPr>
          <a:xfrm rot="60000">
            <a:off x="4471988" y="603250"/>
            <a:ext cx="3787775" cy="572293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2"/>
          <p:cNvSpPr/>
          <p:nvPr/>
        </p:nvSpPr>
        <p:spPr>
          <a:xfrm rot="21540000">
            <a:off x="749300" y="576263"/>
            <a:ext cx="378936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3"/>
          <p:cNvSpPr/>
          <p:nvPr/>
        </p:nvSpPr>
        <p:spPr>
          <a:xfrm rot="21540000">
            <a:off x="749300" y="576263"/>
            <a:ext cx="3789363" cy="5721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435684">
            <a:off x="2371725" y="293688"/>
            <a:ext cx="566738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096196">
            <a:off x="6280150" y="333375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2063" y="5886450"/>
            <a:ext cx="12128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850A96-0C17-4800-ADA9-581CF35CDD77}" type="datetimeFigureOut">
              <a:rPr lang="de-LU"/>
              <a:pPr>
                <a:defRPr/>
              </a:pPr>
              <a:t>03.04.2016</a:t>
            </a:fld>
            <a:endParaRPr lang="de-LU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914400" y="5829300"/>
            <a:ext cx="35226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LU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8088" y="5897563"/>
            <a:ext cx="5540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3500D7-15D6-4E1F-953D-39B15E1F4F1D}" type="slidenum">
              <a:rPr lang="de-LU"/>
              <a:pPr>
                <a:defRPr/>
              </a:pPr>
              <a:t>‹#›</a:t>
            </a:fld>
            <a:endParaRPr lang="de-L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8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1"/>
          <p:cNvSpPr/>
          <p:nvPr/>
        </p:nvSpPr>
        <p:spPr>
          <a:xfrm rot="21540000">
            <a:off x="749300" y="576263"/>
            <a:ext cx="378936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2"/>
          <p:cNvSpPr/>
          <p:nvPr/>
        </p:nvSpPr>
        <p:spPr>
          <a:xfrm rot="21540000">
            <a:off x="744538" y="576263"/>
            <a:ext cx="3789362" cy="5721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28"/>
          <p:cNvSpPr/>
          <p:nvPr/>
        </p:nvSpPr>
        <p:spPr>
          <a:xfrm rot="60000">
            <a:off x="4468813" y="604838"/>
            <a:ext cx="3789362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29"/>
          <p:cNvSpPr/>
          <p:nvPr/>
        </p:nvSpPr>
        <p:spPr>
          <a:xfrm rot="60000">
            <a:off x="4464050" y="603250"/>
            <a:ext cx="3789363" cy="572293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435684">
            <a:off x="2371725" y="293688"/>
            <a:ext cx="566738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096196">
            <a:off x="6280150" y="333375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238" y="5888038"/>
            <a:ext cx="12144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7B253F-A748-485F-AA52-84F51AE04342}" type="datetimeFigureOut">
              <a:rPr lang="de-LU"/>
              <a:pPr>
                <a:defRPr/>
              </a:pPr>
              <a:t>03.04.2016</a:t>
            </a:fld>
            <a:endParaRPr lang="de-LU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914400" y="5830888"/>
            <a:ext cx="33194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LU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850" y="5900738"/>
            <a:ext cx="5540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529875-877D-47C6-B593-F2DFD1F46BCF}" type="slidenum">
              <a:rPr lang="de-LU"/>
              <a:pPr>
                <a:defRPr/>
              </a:pPr>
              <a:t>‹#›</a:t>
            </a:fld>
            <a:endParaRPr lang="de-L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838" y="574675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838" y="576263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32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rot="1435684">
            <a:off x="544513" y="273050"/>
            <a:ext cx="566737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rot="4096196">
            <a:off x="8115300" y="298450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Title Placeholder 1"/>
          <p:cNvSpPr>
            <a:spLocks noGrp="1"/>
          </p:cNvSpPr>
          <p:nvPr>
            <p:ph type="title"/>
          </p:nvPr>
        </p:nvSpPr>
        <p:spPr bwMode="auto">
          <a:xfrm>
            <a:off x="1095375" y="817563"/>
            <a:ext cx="6964363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  <a:endParaRPr lang="en-US" smtClean="0"/>
          </a:p>
        </p:txBody>
      </p:sp>
      <p:sp>
        <p:nvSpPr>
          <p:cNvPr id="10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63675" y="2119313"/>
            <a:ext cx="6196013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775" y="5808663"/>
            <a:ext cx="1212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Rage Italic" pitchFamily="66" charset="0"/>
                <a:cs typeface="+mn-cs"/>
              </a:defRPr>
            </a:lvl1pPr>
          </a:lstStyle>
          <a:p>
            <a:pPr>
              <a:defRPr/>
            </a:pPr>
            <a:fld id="{E765D60C-BEEB-4C38-91C1-E76F22B5E7EC}" type="datetimeFigureOut">
              <a:rPr lang="de-LU"/>
              <a:pPr>
                <a:defRPr/>
              </a:pPr>
              <a:t>03.04.2016</a:t>
            </a:fld>
            <a:endParaRPr lang="de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5808663"/>
            <a:ext cx="5540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Rage Italic" pitchFamily="66" charset="0"/>
                <a:cs typeface="+mn-cs"/>
              </a:defRPr>
            </a:lvl1pPr>
          </a:lstStyle>
          <a:p>
            <a:pPr>
              <a:defRPr/>
            </a:pPr>
            <a:endParaRPr lang="de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800" y="5808663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2"/>
                </a:solidFill>
                <a:latin typeface="Rage Italic" pitchFamily="66" charset="0"/>
                <a:cs typeface="+mn-cs"/>
              </a:defRPr>
            </a:lvl1pPr>
          </a:lstStyle>
          <a:p>
            <a:pPr>
              <a:defRPr/>
            </a:pPr>
            <a:fld id="{B008F997-7DF1-4B03-8806-1004FEB3C818}" type="slidenum">
              <a:rPr lang="de-LU"/>
              <a:pPr>
                <a:defRPr/>
              </a:pPr>
              <a:t>‹#›</a:t>
            </a:fld>
            <a:endParaRPr lang="de-L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6" r:id="rId3"/>
    <p:sldLayoutId id="2147483705" r:id="rId4"/>
    <p:sldLayoutId id="2147483704" r:id="rId5"/>
    <p:sldLayoutId id="2147483703" r:id="rId6"/>
    <p:sldLayoutId id="2147483702" r:id="rId7"/>
    <p:sldLayoutId id="2147483709" r:id="rId8"/>
    <p:sldLayoutId id="2147483710" r:id="rId9"/>
    <p:sldLayoutId id="2147483701" r:id="rId10"/>
    <p:sldLayoutId id="214748370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64465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feld 3"/>
          <p:cNvSpPr txBox="1">
            <a:spLocks noChangeArrowheads="1"/>
          </p:cNvSpPr>
          <p:nvPr/>
        </p:nvSpPr>
        <p:spPr bwMode="auto">
          <a:xfrm>
            <a:off x="1116013" y="1484313"/>
            <a:ext cx="69119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LU">
                <a:latin typeface="Franklin Gothic Book" pitchFamily="34" charset="0"/>
              </a:rPr>
              <a:t>Vous êtes passionné par une activité liée à l‘innovation.</a:t>
            </a:r>
          </a:p>
          <a:p>
            <a:pPr algn="ctr"/>
            <a:endParaRPr lang="de-LU">
              <a:latin typeface="Franklin Gothic Book" pitchFamily="34" charset="0"/>
            </a:endParaRPr>
          </a:p>
          <a:p>
            <a:pPr algn="ctr"/>
            <a:r>
              <a:rPr lang="de-LU">
                <a:latin typeface="Franklin Gothic Book" pitchFamily="34" charset="0"/>
              </a:rPr>
              <a:t>Le travail du bois vous passionne.</a:t>
            </a:r>
          </a:p>
          <a:p>
            <a:pPr algn="ctr"/>
            <a:endParaRPr lang="de-LU">
              <a:latin typeface="Franklin Gothic Book" pitchFamily="34" charset="0"/>
            </a:endParaRPr>
          </a:p>
          <a:p>
            <a:pPr algn="ctr"/>
            <a:r>
              <a:rPr lang="de-LU">
                <a:latin typeface="Franklin Gothic Book" pitchFamily="34" charset="0"/>
              </a:rPr>
              <a:t>Vous voulez vous épanouir dans une activité professionnelle pleine de défis.</a:t>
            </a:r>
          </a:p>
          <a:p>
            <a:pPr algn="ctr"/>
            <a:endParaRPr lang="de-LU">
              <a:latin typeface="Franklin Gothic Book" pitchFamily="34" charset="0"/>
            </a:endParaRPr>
          </a:p>
          <a:p>
            <a:pPr algn="ctr"/>
            <a:r>
              <a:rPr lang="de-LU">
                <a:latin typeface="Franklin Gothic Book" pitchFamily="34" charset="0"/>
              </a:rPr>
              <a:t>Vous êtes disposé à prendre des responsabilités et à satisfaire une clientèle exigente.</a:t>
            </a:r>
          </a:p>
          <a:p>
            <a:pPr algn="ctr"/>
            <a:endParaRPr lang="de-LU">
              <a:latin typeface="Franklin Gothic Book" pitchFamily="34" charset="0"/>
            </a:endParaRPr>
          </a:p>
          <a:p>
            <a:pPr algn="ctr"/>
            <a:r>
              <a:rPr lang="de-LU" b="1">
                <a:latin typeface="Franklin Gothic Book" pitchFamily="34" charset="0"/>
              </a:rPr>
              <a:t>Alors </a:t>
            </a:r>
          </a:p>
          <a:p>
            <a:pPr algn="ctr"/>
            <a:endParaRPr lang="de-LU">
              <a:latin typeface="Franklin Gothic Book" pitchFamily="34" charset="0"/>
            </a:endParaRPr>
          </a:p>
          <a:p>
            <a:pPr algn="ctr"/>
            <a:r>
              <a:rPr lang="de-LU">
                <a:latin typeface="Franklin Gothic Book" pitchFamily="34" charset="0"/>
              </a:rPr>
              <a:t>Le BTS-Technologie Bois est une filière de formation qui va vous intéresser.</a:t>
            </a:r>
          </a:p>
          <a:p>
            <a:endParaRPr lang="de-LU">
              <a:latin typeface="Franklin Gothic Book" pitchFamily="34" charset="0"/>
            </a:endParaRPr>
          </a:p>
          <a:p>
            <a:r>
              <a:rPr lang="de-LU">
                <a:latin typeface="Franklin Gothic Book" pitchFamily="34" charset="0"/>
              </a:rPr>
              <a:t> </a:t>
            </a:r>
          </a:p>
        </p:txBody>
      </p:sp>
      <p:grpSp>
        <p:nvGrpSpPr>
          <p:cNvPr id="13314" name="Group 3"/>
          <p:cNvGrpSpPr>
            <a:grpSpLocks/>
          </p:cNvGrpSpPr>
          <p:nvPr/>
        </p:nvGrpSpPr>
        <p:grpSpPr bwMode="auto">
          <a:xfrm>
            <a:off x="2771775" y="58738"/>
            <a:ext cx="3378200" cy="1017587"/>
            <a:chOff x="2905202" y="856986"/>
            <a:chExt cx="3378872" cy="1018428"/>
          </a:xfrm>
        </p:grpSpPr>
        <p:sp>
          <p:nvSpPr>
            <p:cNvPr id="13318" name="Oval 3"/>
            <p:cNvSpPr>
              <a:spLocks noChangeArrowheads="1"/>
            </p:cNvSpPr>
            <p:nvPr/>
          </p:nvSpPr>
          <p:spPr bwMode="auto">
            <a:xfrm>
              <a:off x="2905202" y="856986"/>
              <a:ext cx="1054730" cy="1018428"/>
            </a:xfrm>
            <a:prstGeom prst="ellipse">
              <a:avLst/>
            </a:prstGeom>
            <a:solidFill>
              <a:srgbClr val="FF0000"/>
            </a:solidFill>
            <a:ln w="25400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fr-FR" altLang="fr-FR"/>
            </a:p>
          </p:txBody>
        </p:sp>
        <p:sp>
          <p:nvSpPr>
            <p:cNvPr id="13319" name="TextBox 5"/>
            <p:cNvSpPr txBox="1">
              <a:spLocks noChangeArrowheads="1"/>
            </p:cNvSpPr>
            <p:nvPr/>
          </p:nvSpPr>
          <p:spPr bwMode="auto">
            <a:xfrm>
              <a:off x="3547770" y="1124744"/>
              <a:ext cx="2736304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fr-CH" altLang="fr-FR" sz="2200">
                  <a:solidFill>
                    <a:srgbClr val="000000"/>
                  </a:solidFill>
                  <a:latin typeface="Aharoni" pitchFamily="2" charset="-79"/>
                  <a:ea typeface="Times New Roman" pitchFamily="18" charset="0"/>
                  <a:cs typeface="Aharoni" pitchFamily="2" charset="-79"/>
                </a:rPr>
                <a:t>Technologie Bois</a:t>
              </a:r>
              <a:endParaRPr lang="fr-CH" altLang="fr-FR" sz="2200">
                <a:latin typeface="Aharoni" pitchFamily="2" charset="-79"/>
                <a:ea typeface="Times New Roman" pitchFamily="18" charset="0"/>
                <a:cs typeface="Aharoni" pitchFamily="2" charset="-79"/>
              </a:endParaRPr>
            </a:p>
            <a:p>
              <a:endParaRPr lang="fr-FR">
                <a:latin typeface="Franklin Gothic Book" pitchFamily="34" charset="0"/>
                <a:ea typeface="Times New Roman" pitchFamily="18" charset="0"/>
                <a:cs typeface="Aharoni" pitchFamily="2" charset="-79"/>
              </a:endParaRPr>
            </a:p>
          </p:txBody>
        </p:sp>
        <p:sp>
          <p:nvSpPr>
            <p:cNvPr id="13320" name="TextBox 6"/>
            <p:cNvSpPr txBox="1">
              <a:spLocks noChangeArrowheads="1"/>
            </p:cNvSpPr>
            <p:nvPr/>
          </p:nvSpPr>
          <p:spPr bwMode="auto">
            <a:xfrm>
              <a:off x="3108531" y="1104590"/>
              <a:ext cx="64807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CH" sz="2800" b="1">
                  <a:latin typeface="Calibri Light" pitchFamily="34" charset="0"/>
                  <a:cs typeface="Angsana New" pitchFamily="18" charset="-34"/>
                </a:rPr>
                <a:t>bts</a:t>
              </a:r>
              <a:endParaRPr lang="fr-FR" sz="2800" b="1">
                <a:latin typeface="Calibri Light" pitchFamily="34" charset="0"/>
                <a:cs typeface="Angsana New" pitchFamily="18" charset="-34"/>
              </a:endParaRPr>
            </a:p>
          </p:txBody>
        </p:sp>
      </p:grp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12088" y="103188"/>
            <a:ext cx="10541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3" descr="C:\Users\Klein J-M\AppData\Local\Microsoft\Windows\Temporary Internet Files\Content.IE5\5W3J3LMA\logo-holzbau-letzebuer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5953125"/>
            <a:ext cx="2341562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 descr="C:\Users\Klein J-M\AppData\Local\Microsoft\Windows\Temporary Internet Files\Content.IE5\XHSVN0DK\APM_LOGO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5881688"/>
            <a:ext cx="9080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Group 3"/>
          <p:cNvGrpSpPr>
            <a:grpSpLocks/>
          </p:cNvGrpSpPr>
          <p:nvPr/>
        </p:nvGrpSpPr>
        <p:grpSpPr bwMode="auto">
          <a:xfrm>
            <a:off x="2771775" y="58738"/>
            <a:ext cx="3378200" cy="1017587"/>
            <a:chOff x="2905202" y="856986"/>
            <a:chExt cx="3378872" cy="1018428"/>
          </a:xfrm>
        </p:grpSpPr>
        <p:sp>
          <p:nvSpPr>
            <p:cNvPr id="14342" name="Oval 3"/>
            <p:cNvSpPr>
              <a:spLocks noChangeArrowheads="1"/>
            </p:cNvSpPr>
            <p:nvPr/>
          </p:nvSpPr>
          <p:spPr bwMode="auto">
            <a:xfrm>
              <a:off x="2905202" y="856986"/>
              <a:ext cx="1054730" cy="1018428"/>
            </a:xfrm>
            <a:prstGeom prst="ellipse">
              <a:avLst/>
            </a:prstGeom>
            <a:solidFill>
              <a:srgbClr val="FF0000"/>
            </a:solidFill>
            <a:ln w="25400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fr-FR" altLang="fr-FR"/>
            </a:p>
          </p:txBody>
        </p:sp>
        <p:sp>
          <p:nvSpPr>
            <p:cNvPr id="14343" name="TextBox 5"/>
            <p:cNvSpPr txBox="1">
              <a:spLocks noChangeArrowheads="1"/>
            </p:cNvSpPr>
            <p:nvPr/>
          </p:nvSpPr>
          <p:spPr bwMode="auto">
            <a:xfrm>
              <a:off x="3547770" y="1124744"/>
              <a:ext cx="2736304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fr-CH" altLang="fr-FR" sz="2200">
                  <a:solidFill>
                    <a:srgbClr val="000000"/>
                  </a:solidFill>
                  <a:latin typeface="Aharoni" pitchFamily="2" charset="-79"/>
                  <a:ea typeface="Times New Roman" pitchFamily="18" charset="0"/>
                  <a:cs typeface="Aharoni" pitchFamily="2" charset="-79"/>
                </a:rPr>
                <a:t>Technologie Bois</a:t>
              </a:r>
              <a:endParaRPr lang="fr-CH" altLang="fr-FR" sz="2200">
                <a:latin typeface="Aharoni" pitchFamily="2" charset="-79"/>
                <a:ea typeface="Times New Roman" pitchFamily="18" charset="0"/>
                <a:cs typeface="Aharoni" pitchFamily="2" charset="-79"/>
              </a:endParaRPr>
            </a:p>
            <a:p>
              <a:endParaRPr lang="fr-FR">
                <a:latin typeface="Franklin Gothic Book" pitchFamily="34" charset="0"/>
                <a:ea typeface="Times New Roman" pitchFamily="18" charset="0"/>
                <a:cs typeface="Aharoni" pitchFamily="2" charset="-79"/>
              </a:endParaRPr>
            </a:p>
          </p:txBody>
        </p:sp>
        <p:sp>
          <p:nvSpPr>
            <p:cNvPr id="14344" name="TextBox 6"/>
            <p:cNvSpPr txBox="1">
              <a:spLocks noChangeArrowheads="1"/>
            </p:cNvSpPr>
            <p:nvPr/>
          </p:nvSpPr>
          <p:spPr bwMode="auto">
            <a:xfrm>
              <a:off x="3108531" y="1104590"/>
              <a:ext cx="64807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CH" sz="2800" b="1">
                  <a:latin typeface="Calibri Light" pitchFamily="34" charset="0"/>
                  <a:cs typeface="Angsana New" pitchFamily="18" charset="-34"/>
                </a:rPr>
                <a:t>bts</a:t>
              </a:r>
              <a:endParaRPr lang="fr-FR" sz="2800" b="1">
                <a:latin typeface="Calibri Light" pitchFamily="34" charset="0"/>
                <a:cs typeface="Angsana New" pitchFamily="18" charset="-34"/>
              </a:endParaRPr>
            </a:p>
          </p:txBody>
        </p:sp>
      </p:grp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12088" y="103188"/>
            <a:ext cx="10541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C:\Users\Klein J-M\AppData\Local\Microsoft\Windows\Temporary Internet Files\Content.IE5\5W3J3LMA\logo-holzbau-letzebuer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5953125"/>
            <a:ext cx="2341562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C:\Users\Klein J-M\AppData\Local\Microsoft\Windows\Temporary Internet Files\Content.IE5\XHSVN0DK\APM_LOGO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5881688"/>
            <a:ext cx="9080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feld 11"/>
          <p:cNvSpPr txBox="1"/>
          <p:nvPr/>
        </p:nvSpPr>
        <p:spPr>
          <a:xfrm>
            <a:off x="1116013" y="1268413"/>
            <a:ext cx="6911975" cy="4211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LU" dirty="0">
              <a:solidFill>
                <a:schemeClr val="accent5">
                  <a:lumMod val="75000"/>
                </a:schemeClr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LU" dirty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de-LU" b="1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La </a:t>
            </a:r>
            <a:r>
              <a:rPr lang="de-LU" b="1" i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formation</a:t>
            </a:r>
            <a:r>
              <a:rPr lang="de-LU" b="1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du BTS Technologie Bois </a:t>
            </a:r>
            <a:r>
              <a:rPr lang="de-LU" b="1" i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vous</a:t>
            </a:r>
            <a:r>
              <a:rPr lang="de-LU" b="1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de-LU" b="1" i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offre</a:t>
            </a:r>
            <a:r>
              <a:rPr lang="de-LU" b="1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LU" dirty="0"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LU" dirty="0">
                <a:latin typeface="+mn-lt"/>
                <a:cs typeface="+mn-cs"/>
              </a:rPr>
              <a:t>d</a:t>
            </a:r>
            <a:r>
              <a:rPr lang="de-LU" dirty="0">
                <a:latin typeface="+mn-lt"/>
                <a:cs typeface="+mn-cs"/>
              </a:rPr>
              <a:t>es études à </a:t>
            </a:r>
            <a:r>
              <a:rPr lang="de-LU" dirty="0" err="1">
                <a:latin typeface="+mn-lt"/>
                <a:cs typeface="+mn-cs"/>
              </a:rPr>
              <a:t>finalité</a:t>
            </a:r>
            <a:r>
              <a:rPr lang="de-LU" dirty="0">
                <a:latin typeface="+mn-lt"/>
                <a:cs typeface="+mn-cs"/>
              </a:rPr>
              <a:t> </a:t>
            </a:r>
            <a:r>
              <a:rPr lang="de-LU" dirty="0" err="1">
                <a:latin typeface="+mn-lt"/>
                <a:cs typeface="+mn-cs"/>
              </a:rPr>
              <a:t>professionnelle</a:t>
            </a:r>
            <a:r>
              <a:rPr lang="de-LU" dirty="0">
                <a:latin typeface="+mn-lt"/>
                <a:cs typeface="+mn-cs"/>
              </a:rPr>
              <a:t>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LU" dirty="0"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LU" dirty="0">
                <a:latin typeface="+mn-lt"/>
                <a:cs typeface="+mn-cs"/>
              </a:rPr>
              <a:t>d</a:t>
            </a:r>
            <a:r>
              <a:rPr lang="de-LU" dirty="0">
                <a:latin typeface="+mn-lt"/>
                <a:cs typeface="+mn-cs"/>
              </a:rPr>
              <a:t>es études alliant enseignement théorique et stages pratiques en </a:t>
            </a:r>
            <a:r>
              <a:rPr lang="de-LU" dirty="0" err="1">
                <a:latin typeface="+mn-lt"/>
                <a:cs typeface="+mn-cs"/>
              </a:rPr>
              <a:t>entreprises</a:t>
            </a:r>
            <a:r>
              <a:rPr lang="de-LU" dirty="0">
                <a:latin typeface="+mn-lt"/>
                <a:cs typeface="+mn-cs"/>
              </a:rPr>
              <a:t>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LU" dirty="0"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LU" dirty="0">
                <a:latin typeface="+mn-lt"/>
                <a:cs typeface="+mn-cs"/>
              </a:rPr>
              <a:t>d</a:t>
            </a:r>
            <a:r>
              <a:rPr lang="de-LU" dirty="0">
                <a:latin typeface="+mn-lt"/>
                <a:cs typeface="+mn-cs"/>
              </a:rPr>
              <a:t>es </a:t>
            </a:r>
            <a:r>
              <a:rPr lang="de-LU" dirty="0" err="1">
                <a:latin typeface="+mn-lt"/>
                <a:cs typeface="+mn-cs"/>
              </a:rPr>
              <a:t>études</a:t>
            </a:r>
            <a:r>
              <a:rPr lang="de-LU" dirty="0">
                <a:latin typeface="+mn-lt"/>
                <a:cs typeface="+mn-cs"/>
              </a:rPr>
              <a:t> </a:t>
            </a:r>
            <a:r>
              <a:rPr lang="de-LU" dirty="0" err="1">
                <a:latin typeface="+mn-lt"/>
                <a:cs typeface="+mn-cs"/>
              </a:rPr>
              <a:t>organisées</a:t>
            </a:r>
            <a:r>
              <a:rPr lang="de-LU" dirty="0">
                <a:latin typeface="+mn-lt"/>
                <a:cs typeface="+mn-cs"/>
              </a:rPr>
              <a:t> en </a:t>
            </a:r>
            <a:r>
              <a:rPr lang="de-LU" dirty="0" err="1">
                <a:latin typeface="+mn-lt"/>
                <a:cs typeface="+mn-cs"/>
              </a:rPr>
              <a:t>modules</a:t>
            </a:r>
            <a:r>
              <a:rPr lang="de-LU" dirty="0">
                <a:latin typeface="+mn-lt"/>
                <a:cs typeface="+mn-cs"/>
              </a:rPr>
              <a:t> et </a:t>
            </a:r>
            <a:r>
              <a:rPr lang="de-LU" dirty="0" err="1">
                <a:latin typeface="+mn-lt"/>
                <a:cs typeface="+mn-cs"/>
              </a:rPr>
              <a:t>validées</a:t>
            </a:r>
            <a:r>
              <a:rPr lang="de-LU" dirty="0">
                <a:latin typeface="+mn-lt"/>
                <a:cs typeface="+mn-cs"/>
              </a:rPr>
              <a:t> en ECTS (128 ECTS),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LU" dirty="0"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LU" dirty="0" err="1">
                <a:latin typeface="+mn-lt"/>
                <a:cs typeface="+mn-cs"/>
              </a:rPr>
              <a:t>u</a:t>
            </a:r>
            <a:r>
              <a:rPr lang="de-LU" dirty="0" err="1">
                <a:latin typeface="+mn-lt"/>
                <a:cs typeface="+mn-cs"/>
              </a:rPr>
              <a:t>n</a:t>
            </a:r>
            <a:r>
              <a:rPr lang="de-LU" dirty="0">
                <a:latin typeface="+mn-lt"/>
                <a:cs typeface="+mn-cs"/>
              </a:rPr>
              <a:t> </a:t>
            </a:r>
            <a:r>
              <a:rPr lang="de-LU" dirty="0" err="1">
                <a:latin typeface="+mn-lt"/>
                <a:cs typeface="+mn-cs"/>
              </a:rPr>
              <a:t>programme</a:t>
            </a:r>
            <a:r>
              <a:rPr lang="de-LU" dirty="0">
                <a:latin typeface="+mn-lt"/>
                <a:cs typeface="+mn-cs"/>
              </a:rPr>
              <a:t> </a:t>
            </a:r>
            <a:r>
              <a:rPr lang="de-LU" dirty="0" err="1">
                <a:latin typeface="+mn-lt"/>
                <a:cs typeface="+mn-cs"/>
              </a:rPr>
              <a:t>d‘études</a:t>
            </a:r>
            <a:r>
              <a:rPr lang="de-LU" dirty="0">
                <a:latin typeface="+mn-lt"/>
                <a:cs typeface="+mn-cs"/>
              </a:rPr>
              <a:t> </a:t>
            </a:r>
            <a:r>
              <a:rPr lang="de-LU" dirty="0" err="1">
                <a:latin typeface="+mn-lt"/>
                <a:cs typeface="+mn-cs"/>
              </a:rPr>
              <a:t>élaboré</a:t>
            </a:r>
            <a:r>
              <a:rPr lang="de-LU" dirty="0">
                <a:latin typeface="+mn-lt"/>
                <a:cs typeface="+mn-cs"/>
              </a:rPr>
              <a:t> </a:t>
            </a:r>
            <a:r>
              <a:rPr lang="de-LU" dirty="0" err="1">
                <a:latin typeface="+mn-lt"/>
                <a:cs typeface="+mn-cs"/>
              </a:rPr>
              <a:t>conjointement</a:t>
            </a:r>
            <a:r>
              <a:rPr lang="de-LU" dirty="0">
                <a:latin typeface="+mn-lt"/>
                <a:cs typeface="+mn-cs"/>
              </a:rPr>
              <a:t> par le </a:t>
            </a:r>
            <a:r>
              <a:rPr lang="de-LU" dirty="0" err="1">
                <a:latin typeface="+mn-lt"/>
                <a:cs typeface="+mn-cs"/>
              </a:rPr>
              <a:t>Lycée</a:t>
            </a:r>
            <a:r>
              <a:rPr lang="de-LU" dirty="0">
                <a:latin typeface="+mn-lt"/>
                <a:cs typeface="+mn-cs"/>
              </a:rPr>
              <a:t> du Nord et </a:t>
            </a:r>
            <a:r>
              <a:rPr lang="de-LU" dirty="0" err="1">
                <a:latin typeface="+mn-lt"/>
                <a:cs typeface="+mn-cs"/>
              </a:rPr>
              <a:t>l‘Association</a:t>
            </a:r>
            <a:r>
              <a:rPr lang="de-LU" dirty="0">
                <a:latin typeface="+mn-lt"/>
                <a:cs typeface="+mn-cs"/>
              </a:rPr>
              <a:t> des Patrons </a:t>
            </a:r>
            <a:r>
              <a:rPr lang="de-LU" dirty="0" err="1">
                <a:latin typeface="+mn-lt"/>
                <a:cs typeface="+mn-cs"/>
              </a:rPr>
              <a:t>Menuisiers</a:t>
            </a:r>
            <a:r>
              <a:rPr lang="de-LU" dirty="0">
                <a:latin typeface="+mn-lt"/>
                <a:cs typeface="+mn-cs"/>
              </a:rPr>
              <a:t> du Grand-</a:t>
            </a:r>
            <a:r>
              <a:rPr lang="de-LU" dirty="0" err="1">
                <a:latin typeface="+mn-lt"/>
                <a:cs typeface="+mn-cs"/>
              </a:rPr>
              <a:t>Duché</a:t>
            </a:r>
            <a:r>
              <a:rPr lang="de-LU" dirty="0">
                <a:latin typeface="+mn-lt"/>
                <a:cs typeface="+mn-cs"/>
              </a:rPr>
              <a:t> de Luxembourg et la Holzbau </a:t>
            </a:r>
            <a:r>
              <a:rPr lang="de-LU" dirty="0" err="1">
                <a:latin typeface="+mn-lt"/>
                <a:cs typeface="+mn-cs"/>
              </a:rPr>
              <a:t>Lëtzebuerg</a:t>
            </a:r>
            <a:r>
              <a:rPr lang="de-LU" dirty="0">
                <a:latin typeface="+mn-lt"/>
                <a:cs typeface="+mn-cs"/>
              </a:rPr>
              <a:t>,</a:t>
            </a:r>
            <a:endParaRPr lang="de-LU" dirty="0"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LU" dirty="0"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LU" dirty="0" err="1">
                <a:latin typeface="+mn-lt"/>
                <a:cs typeface="+mn-cs"/>
              </a:rPr>
              <a:t>u</a:t>
            </a:r>
            <a:r>
              <a:rPr lang="de-LU" dirty="0" err="1">
                <a:latin typeface="+mn-lt"/>
                <a:cs typeface="+mn-cs"/>
              </a:rPr>
              <a:t>n</a:t>
            </a:r>
            <a:r>
              <a:rPr lang="de-LU" dirty="0">
                <a:latin typeface="+mn-lt"/>
                <a:cs typeface="+mn-cs"/>
              </a:rPr>
              <a:t> </a:t>
            </a:r>
            <a:r>
              <a:rPr lang="de-LU" dirty="0" err="1">
                <a:latin typeface="+mn-lt"/>
                <a:cs typeface="+mn-cs"/>
              </a:rPr>
              <a:t>tutorat</a:t>
            </a:r>
            <a:r>
              <a:rPr lang="de-LU" dirty="0">
                <a:latin typeface="+mn-lt"/>
                <a:cs typeface="+mn-cs"/>
              </a:rPr>
              <a:t> </a:t>
            </a:r>
            <a:r>
              <a:rPr lang="de-LU" dirty="0" err="1">
                <a:latin typeface="+mn-lt"/>
                <a:cs typeface="+mn-cs"/>
              </a:rPr>
              <a:t>tout</a:t>
            </a:r>
            <a:r>
              <a:rPr lang="de-LU" dirty="0">
                <a:latin typeface="+mn-lt"/>
                <a:cs typeface="+mn-cs"/>
              </a:rPr>
              <a:t> au </a:t>
            </a:r>
            <a:r>
              <a:rPr lang="de-LU" dirty="0" err="1">
                <a:latin typeface="+mn-lt"/>
                <a:cs typeface="+mn-cs"/>
              </a:rPr>
              <a:t>long</a:t>
            </a:r>
            <a:r>
              <a:rPr lang="de-LU" dirty="0">
                <a:latin typeface="+mn-lt"/>
                <a:cs typeface="+mn-cs"/>
              </a:rPr>
              <a:t> des </a:t>
            </a:r>
            <a:r>
              <a:rPr lang="de-LU" dirty="0" err="1">
                <a:latin typeface="+mn-lt"/>
                <a:cs typeface="+mn-cs"/>
              </a:rPr>
              <a:t>études</a:t>
            </a:r>
            <a:r>
              <a:rPr lang="de-LU" dirty="0">
                <a:latin typeface="+mn-lt"/>
                <a:cs typeface="+mn-cs"/>
              </a:rPr>
              <a:t>.</a:t>
            </a:r>
            <a:endParaRPr lang="de-L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Group 3"/>
          <p:cNvGrpSpPr>
            <a:grpSpLocks/>
          </p:cNvGrpSpPr>
          <p:nvPr/>
        </p:nvGrpSpPr>
        <p:grpSpPr bwMode="auto">
          <a:xfrm>
            <a:off x="2771775" y="58738"/>
            <a:ext cx="3378200" cy="1017587"/>
            <a:chOff x="2905202" y="856986"/>
            <a:chExt cx="3378872" cy="1018428"/>
          </a:xfrm>
        </p:grpSpPr>
        <p:sp>
          <p:nvSpPr>
            <p:cNvPr id="15366" name="Oval 3"/>
            <p:cNvSpPr>
              <a:spLocks noChangeArrowheads="1"/>
            </p:cNvSpPr>
            <p:nvPr/>
          </p:nvSpPr>
          <p:spPr bwMode="auto">
            <a:xfrm>
              <a:off x="2905202" y="856986"/>
              <a:ext cx="1054730" cy="1018428"/>
            </a:xfrm>
            <a:prstGeom prst="ellipse">
              <a:avLst/>
            </a:prstGeom>
            <a:solidFill>
              <a:srgbClr val="FF0000"/>
            </a:solidFill>
            <a:ln w="25400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fr-FR" altLang="fr-FR"/>
            </a:p>
          </p:txBody>
        </p:sp>
        <p:sp>
          <p:nvSpPr>
            <p:cNvPr id="15367" name="TextBox 5"/>
            <p:cNvSpPr txBox="1">
              <a:spLocks noChangeArrowheads="1"/>
            </p:cNvSpPr>
            <p:nvPr/>
          </p:nvSpPr>
          <p:spPr bwMode="auto">
            <a:xfrm>
              <a:off x="3547770" y="1124744"/>
              <a:ext cx="2736304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fr-CH" altLang="fr-FR" sz="2200">
                  <a:solidFill>
                    <a:srgbClr val="000000"/>
                  </a:solidFill>
                  <a:latin typeface="Aharoni" pitchFamily="2" charset="-79"/>
                  <a:ea typeface="Times New Roman" pitchFamily="18" charset="0"/>
                  <a:cs typeface="Aharoni" pitchFamily="2" charset="-79"/>
                </a:rPr>
                <a:t>Technologie Bois</a:t>
              </a:r>
              <a:endParaRPr lang="fr-CH" altLang="fr-FR" sz="2200">
                <a:latin typeface="Aharoni" pitchFamily="2" charset="-79"/>
                <a:ea typeface="Times New Roman" pitchFamily="18" charset="0"/>
                <a:cs typeface="Aharoni" pitchFamily="2" charset="-79"/>
              </a:endParaRPr>
            </a:p>
            <a:p>
              <a:endParaRPr lang="fr-FR">
                <a:latin typeface="Franklin Gothic Book" pitchFamily="34" charset="0"/>
                <a:ea typeface="Times New Roman" pitchFamily="18" charset="0"/>
                <a:cs typeface="Aharoni" pitchFamily="2" charset="-79"/>
              </a:endParaRPr>
            </a:p>
          </p:txBody>
        </p:sp>
        <p:sp>
          <p:nvSpPr>
            <p:cNvPr id="15368" name="TextBox 6"/>
            <p:cNvSpPr txBox="1">
              <a:spLocks noChangeArrowheads="1"/>
            </p:cNvSpPr>
            <p:nvPr/>
          </p:nvSpPr>
          <p:spPr bwMode="auto">
            <a:xfrm>
              <a:off x="3108531" y="1104590"/>
              <a:ext cx="64807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CH" sz="2800" b="1">
                  <a:latin typeface="Calibri Light" pitchFamily="34" charset="0"/>
                  <a:cs typeface="Angsana New" pitchFamily="18" charset="-34"/>
                </a:rPr>
                <a:t>bts</a:t>
              </a:r>
              <a:endParaRPr lang="fr-FR" sz="2800" b="1">
                <a:latin typeface="Calibri Light" pitchFamily="34" charset="0"/>
                <a:cs typeface="Angsana New" pitchFamily="18" charset="-34"/>
              </a:endParaRPr>
            </a:p>
          </p:txBody>
        </p:sp>
      </p:grp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12088" y="103188"/>
            <a:ext cx="10541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 descr="C:\Users\Klein J-M\AppData\Local\Microsoft\Windows\Temporary Internet Files\Content.IE5\5W3J3LMA\logo-holzbau-letzebuer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5953125"/>
            <a:ext cx="2341562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C:\Users\Klein J-M\AppData\Local\Microsoft\Windows\Temporary Internet Files\Content.IE5\XHSVN0DK\APM_LOGO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5881688"/>
            <a:ext cx="9080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feld 12"/>
          <p:cNvSpPr txBox="1"/>
          <p:nvPr/>
        </p:nvSpPr>
        <p:spPr>
          <a:xfrm>
            <a:off x="1116013" y="1484313"/>
            <a:ext cx="6911975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LU" dirty="0">
              <a:solidFill>
                <a:schemeClr val="accent5">
                  <a:lumMod val="75000"/>
                </a:schemeClr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LU" b="1" i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L‘activité</a:t>
            </a:r>
            <a:r>
              <a:rPr lang="de-LU" b="1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de-LU" b="1" i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professionnelle</a:t>
            </a:r>
            <a:r>
              <a:rPr lang="de-LU" b="1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du </a:t>
            </a:r>
            <a:r>
              <a:rPr lang="de-LU" b="1" i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détenteur</a:t>
            </a:r>
            <a:r>
              <a:rPr lang="de-LU" b="1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du BTS -Technologie Bois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LU" dirty="0"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LU" dirty="0">
                <a:latin typeface="+mn-lt"/>
                <a:cs typeface="+mn-cs"/>
              </a:rPr>
              <a:t>Le technicien supérieur „Technologie Bois“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LU" dirty="0"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LU" dirty="0">
                <a:latin typeface="+mn-lt"/>
                <a:cs typeface="+mn-cs"/>
              </a:rPr>
              <a:t>- </a:t>
            </a:r>
            <a:r>
              <a:rPr lang="de-LU" dirty="0" err="1">
                <a:latin typeface="+mn-lt"/>
                <a:cs typeface="+mn-cs"/>
              </a:rPr>
              <a:t>planifie</a:t>
            </a:r>
            <a:r>
              <a:rPr lang="de-LU" dirty="0">
                <a:latin typeface="+mn-lt"/>
                <a:cs typeface="+mn-cs"/>
              </a:rPr>
              <a:t> et </a:t>
            </a:r>
            <a:r>
              <a:rPr lang="de-LU" dirty="0" err="1">
                <a:latin typeface="+mn-lt"/>
                <a:cs typeface="+mn-cs"/>
              </a:rPr>
              <a:t>supervise</a:t>
            </a:r>
            <a:r>
              <a:rPr lang="de-LU" dirty="0">
                <a:latin typeface="+mn-lt"/>
                <a:cs typeface="+mn-cs"/>
              </a:rPr>
              <a:t> des </a:t>
            </a:r>
            <a:r>
              <a:rPr lang="de-LU" dirty="0" err="1">
                <a:latin typeface="+mn-lt"/>
                <a:cs typeface="+mn-cs"/>
              </a:rPr>
              <a:t>constructions</a:t>
            </a:r>
            <a:r>
              <a:rPr lang="de-LU" dirty="0">
                <a:latin typeface="+mn-lt"/>
                <a:cs typeface="+mn-cs"/>
              </a:rPr>
              <a:t> et meubles en </a:t>
            </a:r>
            <a:r>
              <a:rPr lang="de-LU" dirty="0" err="1">
                <a:latin typeface="+mn-lt"/>
                <a:cs typeface="+mn-cs"/>
              </a:rPr>
              <a:t>bois</a:t>
            </a:r>
            <a:r>
              <a:rPr lang="de-LU" dirty="0">
                <a:latin typeface="+mn-lt"/>
                <a:cs typeface="+mn-cs"/>
              </a:rPr>
              <a:t>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LU" dirty="0"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LU" dirty="0">
                <a:latin typeface="+mn-lt"/>
                <a:cs typeface="+mn-cs"/>
              </a:rPr>
              <a:t>- </a:t>
            </a:r>
            <a:r>
              <a:rPr lang="de-LU" dirty="0" err="1">
                <a:latin typeface="+mn-lt"/>
                <a:cs typeface="+mn-cs"/>
              </a:rPr>
              <a:t>définit</a:t>
            </a:r>
            <a:r>
              <a:rPr lang="de-LU" dirty="0">
                <a:latin typeface="+mn-lt"/>
                <a:cs typeface="+mn-cs"/>
              </a:rPr>
              <a:t> les conceptions techniques en s‘appuyant sur les technologies de pointes (</a:t>
            </a:r>
            <a:r>
              <a:rPr lang="de-LU" dirty="0" err="1">
                <a:latin typeface="+mn-lt"/>
                <a:cs typeface="+mn-cs"/>
              </a:rPr>
              <a:t>chaîne</a:t>
            </a:r>
            <a:r>
              <a:rPr lang="de-LU" dirty="0">
                <a:latin typeface="+mn-lt"/>
                <a:cs typeface="+mn-cs"/>
              </a:rPr>
              <a:t> </a:t>
            </a:r>
            <a:r>
              <a:rPr lang="de-LU" dirty="0" err="1">
                <a:latin typeface="+mn-lt"/>
                <a:cs typeface="+mn-cs"/>
              </a:rPr>
              <a:t>numérique</a:t>
            </a:r>
            <a:r>
              <a:rPr lang="de-LU" dirty="0">
                <a:latin typeface="+mn-lt"/>
                <a:cs typeface="+mn-cs"/>
              </a:rPr>
              <a:t>),</a:t>
            </a:r>
            <a:br>
              <a:rPr lang="de-LU" dirty="0">
                <a:latin typeface="+mn-lt"/>
                <a:cs typeface="+mn-cs"/>
              </a:rPr>
            </a:br>
            <a:endParaRPr lang="de-LU" dirty="0"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LU" dirty="0">
                <a:latin typeface="+mn-lt"/>
                <a:cs typeface="+mn-cs"/>
              </a:rPr>
              <a:t>- </a:t>
            </a:r>
            <a:r>
              <a:rPr lang="de-LU" dirty="0" err="1">
                <a:latin typeface="+mn-lt"/>
                <a:cs typeface="+mn-cs"/>
              </a:rPr>
              <a:t>planifie</a:t>
            </a:r>
            <a:r>
              <a:rPr lang="de-LU" dirty="0">
                <a:latin typeface="+mn-lt"/>
                <a:cs typeface="+mn-cs"/>
              </a:rPr>
              <a:t> la production et assure le suivi administratif et technique.</a:t>
            </a:r>
            <a:endParaRPr lang="de-L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Group 3"/>
          <p:cNvGrpSpPr>
            <a:grpSpLocks/>
          </p:cNvGrpSpPr>
          <p:nvPr/>
        </p:nvGrpSpPr>
        <p:grpSpPr bwMode="auto">
          <a:xfrm>
            <a:off x="2771775" y="58738"/>
            <a:ext cx="3378200" cy="1017587"/>
            <a:chOff x="2905202" y="856986"/>
            <a:chExt cx="3378872" cy="1018428"/>
          </a:xfrm>
        </p:grpSpPr>
        <p:sp>
          <p:nvSpPr>
            <p:cNvPr id="16391" name="Oval 3"/>
            <p:cNvSpPr>
              <a:spLocks noChangeArrowheads="1"/>
            </p:cNvSpPr>
            <p:nvPr/>
          </p:nvSpPr>
          <p:spPr bwMode="auto">
            <a:xfrm>
              <a:off x="2905202" y="856986"/>
              <a:ext cx="1054730" cy="1018428"/>
            </a:xfrm>
            <a:prstGeom prst="ellipse">
              <a:avLst/>
            </a:prstGeom>
            <a:solidFill>
              <a:srgbClr val="FF0000"/>
            </a:solidFill>
            <a:ln w="25400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fr-FR" altLang="fr-FR"/>
            </a:p>
          </p:txBody>
        </p:sp>
        <p:sp>
          <p:nvSpPr>
            <p:cNvPr id="16392" name="TextBox 5"/>
            <p:cNvSpPr txBox="1">
              <a:spLocks noChangeArrowheads="1"/>
            </p:cNvSpPr>
            <p:nvPr/>
          </p:nvSpPr>
          <p:spPr bwMode="auto">
            <a:xfrm>
              <a:off x="3547770" y="1124744"/>
              <a:ext cx="2736304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fr-CH" altLang="fr-FR" sz="2200">
                  <a:solidFill>
                    <a:srgbClr val="000000"/>
                  </a:solidFill>
                  <a:latin typeface="Aharoni" pitchFamily="2" charset="-79"/>
                  <a:ea typeface="Times New Roman" pitchFamily="18" charset="0"/>
                  <a:cs typeface="Aharoni" pitchFamily="2" charset="-79"/>
                </a:rPr>
                <a:t>Technologie Bois</a:t>
              </a:r>
              <a:endParaRPr lang="fr-CH" altLang="fr-FR" sz="2200">
                <a:latin typeface="Aharoni" pitchFamily="2" charset="-79"/>
                <a:ea typeface="Times New Roman" pitchFamily="18" charset="0"/>
                <a:cs typeface="Aharoni" pitchFamily="2" charset="-79"/>
              </a:endParaRPr>
            </a:p>
            <a:p>
              <a:endParaRPr lang="fr-FR">
                <a:latin typeface="Franklin Gothic Book" pitchFamily="34" charset="0"/>
                <a:ea typeface="Times New Roman" pitchFamily="18" charset="0"/>
                <a:cs typeface="Aharoni" pitchFamily="2" charset="-79"/>
              </a:endParaRPr>
            </a:p>
          </p:txBody>
        </p:sp>
        <p:sp>
          <p:nvSpPr>
            <p:cNvPr id="16393" name="TextBox 6"/>
            <p:cNvSpPr txBox="1">
              <a:spLocks noChangeArrowheads="1"/>
            </p:cNvSpPr>
            <p:nvPr/>
          </p:nvSpPr>
          <p:spPr bwMode="auto">
            <a:xfrm>
              <a:off x="3108531" y="1104590"/>
              <a:ext cx="64807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CH" sz="2800" b="1">
                  <a:latin typeface="Calibri Light" pitchFamily="34" charset="0"/>
                  <a:cs typeface="Angsana New" pitchFamily="18" charset="-34"/>
                </a:rPr>
                <a:t>bts</a:t>
              </a:r>
              <a:endParaRPr lang="fr-FR" sz="2800" b="1">
                <a:latin typeface="Calibri Light" pitchFamily="34" charset="0"/>
                <a:cs typeface="Angsana New" pitchFamily="18" charset="-34"/>
              </a:endParaRPr>
            </a:p>
          </p:txBody>
        </p:sp>
      </p:grp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12088" y="103188"/>
            <a:ext cx="10541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C:\Users\Klein J-M\AppData\Local\Microsoft\Windows\Temporary Internet Files\Content.IE5\5W3J3LMA\logo-holzbau-letzebuer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5953125"/>
            <a:ext cx="2341562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C:\Users\Klein J-M\AppData\Local\Microsoft\Windows\Temporary Internet Files\Content.IE5\XHSVN0DK\APM_LOGO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5881688"/>
            <a:ext cx="9080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feld 11"/>
          <p:cNvSpPr txBox="1"/>
          <p:nvPr/>
        </p:nvSpPr>
        <p:spPr>
          <a:xfrm>
            <a:off x="1116013" y="1268413"/>
            <a:ext cx="6911975" cy="2563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LU" dirty="0">
              <a:solidFill>
                <a:schemeClr val="accent5">
                  <a:lumMod val="75000"/>
                </a:schemeClr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LU" b="1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Les </a:t>
            </a:r>
            <a:r>
              <a:rPr lang="de-LU" b="1" i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débouchés</a:t>
            </a:r>
            <a:r>
              <a:rPr lang="de-LU" b="1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de-LU" b="1" i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s‘offrant</a:t>
            </a:r>
            <a:r>
              <a:rPr lang="de-LU" b="1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au </a:t>
            </a:r>
            <a:r>
              <a:rPr lang="de-LU" b="1" i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détenteur</a:t>
            </a:r>
            <a:r>
              <a:rPr lang="de-LU" b="1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du BTS - Technologie Bois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LU" dirty="0"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LU" dirty="0" err="1">
                <a:latin typeface="+mn-lt"/>
                <a:cs typeface="+mn-cs"/>
              </a:rPr>
              <a:t>Fonctions</a:t>
            </a:r>
            <a:r>
              <a:rPr lang="de-LU" dirty="0">
                <a:latin typeface="+mn-lt"/>
                <a:cs typeface="+mn-cs"/>
              </a:rPr>
              <a:t> de </a:t>
            </a:r>
            <a:r>
              <a:rPr lang="de-LU" dirty="0" err="1">
                <a:latin typeface="+mn-lt"/>
                <a:cs typeface="+mn-cs"/>
              </a:rPr>
              <a:t>responsabilité</a:t>
            </a:r>
            <a:r>
              <a:rPr lang="de-LU" dirty="0">
                <a:latin typeface="+mn-lt"/>
                <a:cs typeface="+mn-cs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LU" dirty="0">
                <a:latin typeface="+mn-lt"/>
                <a:cs typeface="+mn-cs"/>
              </a:rPr>
              <a:t>- </a:t>
            </a:r>
            <a:r>
              <a:rPr lang="de-LU" dirty="0" err="1">
                <a:latin typeface="+mn-lt"/>
                <a:cs typeface="+mn-cs"/>
              </a:rPr>
              <a:t>dans</a:t>
            </a:r>
            <a:r>
              <a:rPr lang="de-LU" dirty="0">
                <a:latin typeface="+mn-lt"/>
                <a:cs typeface="+mn-cs"/>
              </a:rPr>
              <a:t> des entreprises de l‘industrie du bois (scierie, fabrication de panneaux et dérivés, </a:t>
            </a:r>
            <a:r>
              <a:rPr lang="de-LU" dirty="0" err="1">
                <a:latin typeface="+mn-lt"/>
                <a:cs typeface="+mn-cs"/>
              </a:rPr>
              <a:t>parquets</a:t>
            </a:r>
            <a:r>
              <a:rPr lang="de-LU" dirty="0">
                <a:latin typeface="+mn-lt"/>
                <a:cs typeface="+mn-cs"/>
              </a:rPr>
              <a:t>, </a:t>
            </a:r>
            <a:r>
              <a:rPr lang="de-LU" dirty="0" err="1">
                <a:latin typeface="+mn-lt"/>
                <a:cs typeface="+mn-cs"/>
              </a:rPr>
              <a:t>emballage</a:t>
            </a:r>
            <a:r>
              <a:rPr lang="de-LU" dirty="0">
                <a:latin typeface="+mn-lt"/>
                <a:cs typeface="+mn-cs"/>
              </a:rPr>
              <a:t>,...)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LU" dirty="0"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LU" dirty="0">
                <a:latin typeface="+mn-lt"/>
                <a:cs typeface="+mn-cs"/>
              </a:rPr>
              <a:t>- </a:t>
            </a:r>
            <a:r>
              <a:rPr lang="de-LU" dirty="0" err="1">
                <a:latin typeface="+mn-lt"/>
                <a:cs typeface="+mn-cs"/>
              </a:rPr>
              <a:t>dans</a:t>
            </a:r>
            <a:r>
              <a:rPr lang="de-LU" dirty="0">
                <a:latin typeface="+mn-lt"/>
                <a:cs typeface="+mn-cs"/>
              </a:rPr>
              <a:t> l‘artisanat (menuiserie, </a:t>
            </a:r>
            <a:r>
              <a:rPr lang="de-LU" dirty="0" err="1">
                <a:latin typeface="+mn-lt"/>
                <a:cs typeface="+mn-cs"/>
              </a:rPr>
              <a:t>agencement</a:t>
            </a:r>
            <a:r>
              <a:rPr lang="de-LU" dirty="0">
                <a:latin typeface="+mn-lt"/>
                <a:cs typeface="+mn-cs"/>
              </a:rPr>
              <a:t> intérieur, entreprises de charpentes et de construction en </a:t>
            </a:r>
            <a:r>
              <a:rPr lang="de-LU" dirty="0" err="1">
                <a:latin typeface="+mn-lt"/>
                <a:cs typeface="+mn-cs"/>
              </a:rPr>
              <a:t>bois</a:t>
            </a:r>
            <a:r>
              <a:rPr lang="de-LU" dirty="0">
                <a:latin typeface="+mn-lt"/>
                <a:cs typeface="+mn-cs"/>
              </a:rPr>
              <a:t>,…)</a:t>
            </a:r>
            <a:endParaRPr lang="de-LU" dirty="0">
              <a:latin typeface="+mn-lt"/>
              <a:cs typeface="+mn-cs"/>
            </a:endParaRPr>
          </a:p>
        </p:txBody>
      </p:sp>
      <p:sp>
        <p:nvSpPr>
          <p:cNvPr id="16390" name="Textfeld 13"/>
          <p:cNvSpPr txBox="1">
            <a:spLocks noChangeArrowheads="1"/>
          </p:cNvSpPr>
          <p:nvPr/>
        </p:nvSpPr>
        <p:spPr bwMode="auto">
          <a:xfrm>
            <a:off x="1116013" y="3789363"/>
            <a:ext cx="66960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de-LU" b="1">
              <a:latin typeface="Franklin Gothic Book" pitchFamily="34" charset="0"/>
            </a:endParaRPr>
          </a:p>
          <a:p>
            <a:pPr algn="ctr"/>
            <a:r>
              <a:rPr lang="de-LU" b="1">
                <a:latin typeface="Franklin Gothic Book" pitchFamily="34" charset="0"/>
              </a:rPr>
              <a:t>Curieux d‘en savoir plus:</a:t>
            </a:r>
          </a:p>
          <a:p>
            <a:pPr algn="ctr"/>
            <a:endParaRPr lang="de-LU">
              <a:latin typeface="Franklin Gothic Book" pitchFamily="34" charset="0"/>
            </a:endParaRPr>
          </a:p>
          <a:p>
            <a:pPr algn="ctr"/>
            <a:r>
              <a:rPr lang="de-LU">
                <a:latin typeface="Franklin Gothic Book" pitchFamily="34" charset="0"/>
              </a:rPr>
              <a:t>Contactez le secrétariat du Lycée du Nord </a:t>
            </a:r>
          </a:p>
          <a:p>
            <a:pPr algn="ctr"/>
            <a:r>
              <a:rPr lang="de-LU">
                <a:latin typeface="Franklin Gothic Book" pitchFamily="34" charset="0"/>
              </a:rPr>
              <a:t>tél.: 959320 232 </a:t>
            </a:r>
          </a:p>
          <a:p>
            <a:pPr algn="ctr"/>
            <a:r>
              <a:rPr lang="de-LU">
                <a:latin typeface="Franklin Gothic Book" pitchFamily="34" charset="0"/>
              </a:rPr>
              <a:t>ou consultez le site www.lnw.lu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in">
  <a:themeElements>
    <a:clrScheme name="Modul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0</TotalTime>
  <Words>232</Words>
  <Application>Microsoft Office PowerPoint</Application>
  <PresentationFormat>On-screen Show (4:3)</PresentationFormat>
  <Paragraphs>55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Design Template</vt:lpstr>
      </vt:variant>
      <vt:variant>
        <vt:i4>4</vt:i4>
      </vt:variant>
      <vt:variant>
        <vt:lpstr>Slide Titles</vt:lpstr>
      </vt:variant>
      <vt:variant>
        <vt:i4>4</vt:i4>
      </vt:variant>
    </vt:vector>
  </HeadingPairs>
  <TitlesOfParts>
    <vt:vector size="18" baseType="lpstr">
      <vt:lpstr>Franklin Gothic Book</vt:lpstr>
      <vt:lpstr>Arial</vt:lpstr>
      <vt:lpstr>Constantia</vt:lpstr>
      <vt:lpstr>Brush Script MT</vt:lpstr>
      <vt:lpstr>Calibri</vt:lpstr>
      <vt:lpstr>Rage Italic</vt:lpstr>
      <vt:lpstr>Aharoni</vt:lpstr>
      <vt:lpstr>Times New Roman</vt:lpstr>
      <vt:lpstr>Calibri Light</vt:lpstr>
      <vt:lpstr>Angsana New</vt:lpstr>
      <vt:lpstr>Pin</vt:lpstr>
      <vt:lpstr>Pin</vt:lpstr>
      <vt:lpstr>Pin</vt:lpstr>
      <vt:lpstr>Pin</vt:lpstr>
      <vt:lpstr>Slide 1</vt:lpstr>
      <vt:lpstr>Slide 2</vt:lpstr>
      <vt:lpstr>Slide 3</vt:lpstr>
      <vt:lpstr>Slide 4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Klein J-M</dc:creator>
  <cp:lastModifiedBy>Marc</cp:lastModifiedBy>
  <cp:revision>13</cp:revision>
  <cp:lastPrinted>2015-03-13T11:08:35Z</cp:lastPrinted>
  <dcterms:created xsi:type="dcterms:W3CDTF">2015-01-27T16:44:26Z</dcterms:created>
  <dcterms:modified xsi:type="dcterms:W3CDTF">2016-04-03T17:17:39Z</dcterms:modified>
</cp:coreProperties>
</file>